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4">
  <p:sldMasterIdLst>
    <p:sldMasterId id="2147483659" r:id="rId1"/>
  </p:sldMasterIdLst>
  <p:notesMasterIdLst>
    <p:notesMasterId r:id="rId37"/>
  </p:notesMasterIdLst>
  <p:sldIdLst>
    <p:sldId id="256" r:id="rId2"/>
    <p:sldId id="275" r:id="rId3"/>
    <p:sldId id="259" r:id="rId4"/>
    <p:sldId id="260" r:id="rId5"/>
    <p:sldId id="308" r:id="rId6"/>
    <p:sldId id="333" r:id="rId7"/>
    <p:sldId id="305" r:id="rId8"/>
    <p:sldId id="306" r:id="rId9"/>
    <p:sldId id="307" r:id="rId10"/>
    <p:sldId id="332" r:id="rId11"/>
    <p:sldId id="309" r:id="rId12"/>
    <p:sldId id="310" r:id="rId13"/>
    <p:sldId id="312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13" r:id="rId27"/>
    <p:sldId id="311" r:id="rId28"/>
    <p:sldId id="314" r:id="rId29"/>
    <p:sldId id="315" r:id="rId30"/>
    <p:sldId id="316" r:id="rId31"/>
    <p:sldId id="317" r:id="rId32"/>
    <p:sldId id="318" r:id="rId33"/>
    <p:sldId id="319" r:id="rId34"/>
    <p:sldId id="265" r:id="rId35"/>
    <p:sldId id="266" r:id="rId3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Montserrat" panose="00000500000000000000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43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1866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9008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7130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2662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5876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8067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1749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6095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0490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2711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280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15853D7D-2A47-0B61-2EA2-BD068488B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C4372C26-9A74-E61F-7000-2E80643B7B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D48BC47B-BA92-84C5-CA16-6032DC5E15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3909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532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737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6895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4736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3669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78990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5299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1083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4820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6223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D82BE8B5-0665-D077-EDB9-A1D7BFEA8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3DDBD0E2-F8D6-EE79-5884-75D91069D6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F9363081-A115-AEEB-AB2C-3723855B95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74624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89338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40345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82926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24350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877035D8-1E42-75CF-8262-A0CDABE54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BDE39A8E-A2DD-B43B-6BE8-35A7B9B7AA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31569FDA-4373-C58E-14D4-A5B0074233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48684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58C86077-322A-481F-3189-9E6003DF2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C047AECA-4E31-590B-AFC6-C775E603C5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FE969B2C-4702-EF63-F989-9BDBFEA41E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304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D6822289-9432-1897-4108-0A274D5F2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6B455073-F6E5-9462-5966-4DCD6508EE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4D43887F-993A-484F-57FF-19B80ECB94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259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5569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185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1079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1825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29C4EA8-FF3D-1788-BF4D-941A8D75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107D7B3-70C4-2292-EBB0-1A0786683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65CD4A7-FC4D-2CAD-5CAA-6D10C6B0A7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386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60909" y="1483875"/>
            <a:ext cx="5666364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9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BEM VINDOS</a:t>
            </a:r>
            <a:endParaRPr sz="6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356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1) O Sistema de Controle Interno Municipal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É obrigatório por </a:t>
            </a: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força constitucional 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e tem como </a:t>
            </a: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finalidade fiscalizar os aspectos contábil, financeiro, orçamentário, operacional e patrimonial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além de </a:t>
            </a:r>
            <a:r>
              <a:rPr lang="pt-BR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apoiar o controle externo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Nos municípios, ele </a:t>
            </a:r>
            <a:r>
              <a:rPr lang="pt-BR" sz="2400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integra a estrutura do Poder Executivo e atua de forma permanente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preventiva e corretiva, garantindo legalidade, legitimidade e economicidade dos atos administrativos 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56649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356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2) O Controlador Interno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O Controlador Interno (ou Unidade de Controle Interno – UCI) </a:t>
            </a: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possui autonomia técnica e atua com base em planejamento anual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realizando auditorias internas, avaliações de controles, apoio ao controle externo e assessoramento à gestão.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Suas prerrogativas incluem </a:t>
            </a:r>
            <a:r>
              <a:rPr lang="pt-BR" sz="2400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acesso irrestrito a documentos, independência técnica e atuação baseada em normas e manuais próprios 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pt-BR" sz="2400" u="sng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35537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358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3) Fundamentação legal de atuação no C.I. das Compras e Licitações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 atuação do controle interno </a:t>
            </a: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em compras e licitações </a:t>
            </a:r>
            <a:r>
              <a:rPr lang="pt-BR" sz="2400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fundamenta-se principalmente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  <a:p>
            <a:pPr lvl="0" algn="just">
              <a:buSzPts val="1000"/>
              <a:tabLst>
                <a:tab pos="457200" algn="l"/>
              </a:tabLst>
            </a:pP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CF/88 (</a:t>
            </a:r>
            <a:r>
              <a:rPr lang="pt-BR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arts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 70, 74 e 31),</a:t>
            </a:r>
          </a:p>
          <a:p>
            <a:pPr lvl="0" algn="just">
              <a:buSzPts val="1000"/>
              <a:tabLst>
                <a:tab pos="457200" algn="l"/>
              </a:tabLst>
            </a:pP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Lei nº 4.320/1964,</a:t>
            </a:r>
          </a:p>
          <a:p>
            <a:pPr lvl="0" algn="just">
              <a:buSzPts val="1000"/>
              <a:tabLst>
                <a:tab pos="457200" algn="l"/>
              </a:tabLst>
            </a:pP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Lei nº 14.133/2021 (nova Lei de Licitações),</a:t>
            </a:r>
          </a:p>
          <a:p>
            <a:pPr lvl="0" algn="just">
              <a:buSzPts val="1000"/>
              <a:tabLst>
                <a:tab pos="457200" algn="l"/>
              </a:tabLst>
            </a:pP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Lei de Responsabilidade Fiscal – LC 101/2000,</a:t>
            </a:r>
          </a:p>
          <a:p>
            <a:pPr lvl="0" algn="just">
              <a:buSzPts val="1000"/>
              <a:tabLst>
                <a:tab pos="457200" algn="l"/>
              </a:tabLst>
            </a:pP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Decreto-Lei nº 200/1967.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35586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247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3) Fundamentação legal de atuação no C.I. das Compras e Licitações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As normas atribuem ao controle interno </a:t>
            </a:r>
            <a:r>
              <a:rPr lang="pt-BR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o dever de fiscalizar a legalidade e a regularidade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das despesas e contratos, inclusive comunicando irregularidades aos Tribunais de Contas 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82506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388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pt-BR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Fundamentação legal de atuação no C.I. das Compras e Licitações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Linhas de Defesa / Controle das Contratações (Art. 169)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lei estabelece que as contratações públicas devem estar submetidas a práticas contínuas de </a:t>
            </a: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gestão de riscos e de controle preventivo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divididas em três linhas de defesa: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Primeira linha de defesa: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Segunda linha de defesa: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Terceira linha de defesa: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82668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328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pt-BR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Fundamentação legal de atuação no C.I. das Compras e Licitações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Primeira linha de defesa: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Integrada por servidores, empregados públicos, agentes de licitação e autoridades que atuam na estrutura de governança do órgão ou entidade.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realizado diretamente pelos responsáveis pelo processo.</a:t>
            </a:r>
            <a:endParaRPr lang="pt-BR" sz="2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89007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278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pt-BR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Fundamentação legal de atuação no C.I. das Compras e Licitações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Segunda linha de defesa: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Integrada pelas </a:t>
            </a: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unidades de assessoramento jurídico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de </a:t>
            </a: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próprio órgão ou entidade.</a:t>
            </a:r>
            <a:b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que assessora, previne e identifica riscos ou irregularidades. </a:t>
            </a:r>
            <a:endParaRPr lang="pt-BR" sz="2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10049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278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pt-BR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Fundamentação legal de atuação no C.I. das Compras e Licitações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Terceira linha de defesa: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Integrada pelo </a:t>
            </a: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órgão central de controle interno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administração e pelo </a:t>
            </a: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Tribunal de Contas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superior e externo, fiscalizando legalidade, eficiência e conformidade.</a:t>
            </a:r>
            <a:endParaRPr lang="pt-BR" sz="2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47639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45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pt-BR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Fundamentação legal de atuação no C.I. das Compras e Licitações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Gestão de Riscos e Controle Preventivo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lei exige que as contratações: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sejam submetidas a </a:t>
            </a: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práticas contínuas e permanentes de gestão de riscos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adotem, quando possível,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recursos de tecnologia da informação para apoiar o controle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pt-B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estejam subordinadas ao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social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isso amplia o controle não apenas formal/legal, mas também a prevenção de falhas e fraudes. </a:t>
            </a:r>
            <a:endParaRPr lang="pt-BR" sz="2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09831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3467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pt-BR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Fundamentação legal de atuação no C.I. das Compras e Licitações</a:t>
            </a:r>
          </a:p>
          <a:p>
            <a:pPr algn="just">
              <a:spcAft>
                <a:spcPts val="8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Critérios de Fiscalização dos Órgãos de Controle (Art. 170)</a:t>
            </a:r>
            <a:endParaRPr lang="pt-B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órgãos de controle devem adotar, ao fiscalizar, critérios como: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oportunidade</a:t>
            </a:r>
            <a:r>
              <a:rPr lang="pt-BR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24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materialidade</a:t>
            </a:r>
            <a:r>
              <a:rPr lang="pt-BR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 </a:t>
            </a:r>
            <a:r>
              <a:rPr lang="pt-BR" sz="24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relevância</a:t>
            </a:r>
            <a:r>
              <a:rPr lang="pt-BR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24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risco</a:t>
            </a:r>
            <a:r>
              <a:rPr lang="pt-BR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pt-BR" sz="24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Eles também devem </a:t>
            </a: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considerar as justificativas fornecidas pelo órgão ou entidade responsável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os </a:t>
            </a: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resultados obtidos com a contratação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pt-BR" sz="2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3697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89753842-8492-FB44-109F-00595902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21C13C3F-5DD9-2530-7EE8-AC4F6548F52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B270E534-97A1-52BD-C95A-DB780BCFF97E}"/>
              </a:ext>
            </a:extLst>
          </p:cNvPr>
          <p:cNvSpPr txBox="1"/>
          <p:nvPr/>
        </p:nvSpPr>
        <p:spPr>
          <a:xfrm>
            <a:off x="769123" y="1102948"/>
            <a:ext cx="7068631" cy="3229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Controle Interno</a:t>
            </a:r>
            <a:endParaRPr lang="pt-BR" sz="4000" b="1" dirty="0">
              <a:solidFill>
                <a:srgbClr val="FF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Contas de Governo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Plano Anual do Controle 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Ano Eleitoral</a:t>
            </a:r>
            <a:endParaRPr lang="pt-BR" sz="4000" b="1" dirty="0">
              <a:solidFill>
                <a:srgbClr val="FF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39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367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pt-BR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Fundamentação legal de atuação no C.I. das Compras e Licitações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Direito de Representação ao Controle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lei prevê que </a:t>
            </a: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qualquer licitante, contratado ou pessoa física/jurídica pode representar aos órgãos de controle interno ou ao Tribunal de Contas contra irregularidades na aplicação da lei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Isso amplia o controle social/externo sobre os atos administrativos. </a:t>
            </a:r>
            <a:endParaRPr lang="pt-BR" sz="2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95136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411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pt-BR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Fundamentação legal de atuação no C.I. das Compras e Licitações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Atuação do Controle Interno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tem papel expressamente previsto na lei, inclusive com: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acesso irrestrito a documentos e informações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mesmo sigilosas (desde que mantido o próprio sigilo após acesso);</a:t>
            </a:r>
            <a:endParaRPr lang="pt-B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atuação preventiva e corretiva de impropriedades e irregularidades;</a:t>
            </a:r>
            <a:endParaRPr lang="pt-B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encaminhamento ao Ministério Público de documentos relacionados a ilícitos apurados. </a:t>
            </a:r>
            <a:endParaRPr lang="pt-BR" sz="2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41411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4128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pt-BR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Fundamentação legal de atuação no C.I. das Compras e Licitações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Controle Jurídico Prévio (Art. 53)</a:t>
            </a:r>
            <a:endParaRPr lang="pt-BR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lei determina que:</a:t>
            </a:r>
            <a:endParaRPr lang="pt-BR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2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órgão de assessoramento jurídico</a:t>
            </a:r>
            <a:r>
              <a:rPr lang="pt-BR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administração deverá realizar </a:t>
            </a:r>
            <a:r>
              <a:rPr lang="pt-BR" sz="2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prévio de legalidade</a:t>
            </a:r>
            <a:r>
              <a:rPr lang="pt-BR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não só das licitações, mas também de contratos, acordos, termos de cooperação, convênios, adesões a atas de registro de preços e demais instrumentos contratuais. </a:t>
            </a:r>
            <a:endParaRPr lang="pt-BR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Isso significa que, antes de determinados atos serem efetivados, há uma checagem de conformidade legal, integridade e coerência jurídica.</a:t>
            </a:r>
            <a:endParaRPr lang="pt-BR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97112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467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pt-BR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Fundamentação legal de atuação no C.I. das Compras e Licitações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Publicidade e Transparência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Atos praticados no processo licitatório devem ser </a:t>
            </a:r>
            <a:r>
              <a:rPr lang="pt-BR" sz="2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públicos</a:t>
            </a:r>
            <a:r>
              <a:rPr lang="pt-BR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salvo quando o sigilo for imprescindível à segurança da sociedade ou do Estado.</a:t>
            </a:r>
            <a:endParaRPr lang="pt-BR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</a:t>
            </a:r>
            <a:r>
              <a:rPr lang="pt-BR" sz="2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editais e seus anexos</a:t>
            </a:r>
            <a:r>
              <a:rPr lang="pt-BR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devem ser divulgados no </a:t>
            </a:r>
            <a:r>
              <a:rPr lang="pt-BR" sz="2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 Nacional de Contratações Públicas (PNCP)</a:t>
            </a:r>
            <a:r>
              <a:rPr lang="pt-BR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também publicados em diário oficial e, quando exigido, em jornal de grande circulação. </a:t>
            </a:r>
            <a:endParaRPr lang="pt-BR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publicidade é um importante </a:t>
            </a:r>
            <a:r>
              <a:rPr lang="pt-BR" sz="2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mecanismo de controle social e de fiscalização externa</a:t>
            </a:r>
            <a:r>
              <a:rPr lang="pt-BR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t-BR" sz="2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54702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4649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pt-BR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Fundamentação legal de atuação no C.I. das Compras e Licitações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Sanções e Responsabilização (</a:t>
            </a:r>
            <a:r>
              <a:rPr lang="pt-BR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Arts</a:t>
            </a: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155 e 156)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lei lista </a:t>
            </a: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infrações administrativas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prevê a aplicação de </a:t>
            </a: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sanções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ao responsável por irregularidades, tais como: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advertência; multa; impedimento de licitar e contratar;</a:t>
            </a:r>
            <a:endParaRPr lang="pt-BR" sz="24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declaração de inidoneidade para licitar ou contratar;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aplicação de sanções também é objeto de controle, com critérios legais definidos para sua dosimetria e possibilidade de recurso. 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7273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927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pt-BR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Fundamentação legal de atuação no C.I. das Compras e Licitações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Resumo das Principais Ações de Controle na Lei nº 14.133/2021</a:t>
            </a:r>
            <a:endParaRPr lang="pt-BR" sz="2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CD80011-2234-4A6B-A36A-BD384A13B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970477"/>
              </p:ext>
            </p:extLst>
          </p:nvPr>
        </p:nvGraphicFramePr>
        <p:xfrm>
          <a:off x="179537" y="912715"/>
          <a:ext cx="8521700" cy="3572255"/>
        </p:xfrm>
        <a:graphic>
          <a:graphicData uri="http://schemas.openxmlformats.org/drawingml/2006/table">
            <a:tbl>
              <a:tblPr/>
              <a:tblGrid>
                <a:gridCol w="2481931">
                  <a:extLst>
                    <a:ext uri="{9D8B030D-6E8A-4147-A177-3AD203B41FA5}">
                      <a16:colId xmlns:a16="http://schemas.microsoft.com/office/drawing/2014/main" val="72791925"/>
                    </a:ext>
                  </a:extLst>
                </a:gridCol>
                <a:gridCol w="6039769">
                  <a:extLst>
                    <a:ext uri="{9D8B030D-6E8A-4147-A177-3AD203B41FA5}">
                      <a16:colId xmlns:a16="http://schemas.microsoft.com/office/drawing/2014/main" val="272794166"/>
                    </a:ext>
                  </a:extLst>
                </a:gridCol>
              </a:tblGrid>
              <a:tr h="307339">
                <a:tc>
                  <a:txBody>
                    <a:bodyPr/>
                    <a:lstStyle/>
                    <a:p>
                      <a:r>
                        <a:rPr lang="pt-BR" sz="1800" dirty="0">
                          <a:highlight>
                            <a:srgbClr val="FFFF00"/>
                          </a:highlight>
                        </a:rPr>
                        <a:t>Categoria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highlight>
                            <a:srgbClr val="FFFF00"/>
                          </a:highlight>
                        </a:rPr>
                        <a:t>Ação de Controle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040123"/>
                  </a:ext>
                </a:extLst>
              </a:tr>
              <a:tr h="737615">
                <a:tc>
                  <a:txBody>
                    <a:bodyPr/>
                    <a:lstStyle/>
                    <a:p>
                      <a:r>
                        <a:rPr lang="pt-BR" sz="1800" b="1" dirty="0"/>
                        <a:t>Interno</a:t>
                      </a:r>
                      <a:endParaRPr lang="pt-BR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Gestão de riscos; controle preventivo; avaliação documental; unidades de controle interno; assessoramento jurídico prévio.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104211"/>
                  </a:ext>
                </a:extLst>
              </a:tr>
              <a:tr h="737615">
                <a:tc>
                  <a:txBody>
                    <a:bodyPr/>
                    <a:lstStyle/>
                    <a:p>
                      <a:r>
                        <a:rPr lang="pt-BR" sz="1800" b="1" dirty="0"/>
                        <a:t>Externo</a:t>
                      </a:r>
                      <a:endParaRPr lang="pt-BR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Fiscalização por Tribunal de Contas; representações de terceiros; controle social; publicização de editais e contratos.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773604"/>
                  </a:ext>
                </a:extLst>
              </a:tr>
              <a:tr h="522477">
                <a:tc>
                  <a:txBody>
                    <a:bodyPr/>
                    <a:lstStyle/>
                    <a:p>
                      <a:r>
                        <a:rPr lang="pt-BR" sz="1800" b="1" dirty="0"/>
                        <a:t>Preventivo</a:t>
                      </a:r>
                      <a:endParaRPr lang="pt-BR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Planejamento de contratações; identificação e mitigação de riscos; tecnologia da informação.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534075"/>
                  </a:ext>
                </a:extLst>
              </a:tr>
              <a:tr h="737615">
                <a:tc>
                  <a:txBody>
                    <a:bodyPr/>
                    <a:lstStyle/>
                    <a:p>
                      <a:r>
                        <a:rPr lang="pt-BR" sz="1500" b="1" dirty="0"/>
                        <a:t>Corretivo/Sancionatório</a:t>
                      </a:r>
                      <a:endParaRPr lang="pt-BR" sz="15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Aplicação de penalidades; análise e auditoria de atos e contratos; reabilitação condicionada a </a:t>
                      </a:r>
                      <a:r>
                        <a:rPr lang="pt-BR" sz="1800" dirty="0" err="1"/>
                        <a:t>compliance</a:t>
                      </a:r>
                      <a:r>
                        <a:rPr lang="pt-BR" sz="180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25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280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282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pt-BR" sz="19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Normatizações da Controladoria – Decretos e Instruções Normativas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 atuação do controle interno deve ser </a:t>
            </a: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disciplinada por </a:t>
            </a:r>
            <a:r>
              <a:rPr lang="pt-BR" sz="2400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decretos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pt-BR" sz="2400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instruções normativas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pt-BR" sz="2400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manuais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e </a:t>
            </a:r>
            <a:r>
              <a:rPr lang="pt-BR" sz="2400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regulamentos internos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que </a:t>
            </a: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formalizam rotinas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procedimentos, delegações de competência e padrões de trabalho, garantindo padronização, segurança jurídica e segregação de funções 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79841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429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5) Plano de Trabalho (Ação)</a:t>
            </a:r>
          </a:p>
          <a:p>
            <a:pPr marL="457200" indent="-457200" algn="just">
              <a:buAutoNum type="alphaLcParenR"/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Ferramenta de gestão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O Plano de Trabalho é instrumento de organização e priorização das ações da UCI, orientado por riscos e relevância.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Planejamento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Baseia-se em levantamento prévio, análise de materialidade, relevância e criticidade.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c) Ação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Define as atividades concretas: inspeções, auditorias, manifestações técnicas e acompanhamentos.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09527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282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5) Plano de Trabalho (Ação)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d) Auditoria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 auditoria é um processo sistematizado de obtenção e avaliação de evidências.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e) Normatização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Todas as ações devem estar previstas em normas internas e alinhadas à legislação vigente.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74370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392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6) Plano Anual de Auditoria Interna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O Plano Anual (também chamado Plano de Ação ou Plano de Trabalho) é necessário porque não é possível auditar toda a administração simultaneamente.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Ele deve contemplar:</a:t>
            </a:r>
          </a:p>
          <a:p>
            <a:pPr marL="457200" indent="-457200" algn="just">
              <a:buAutoNum type="alphaLcParenR"/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Planejamento estratégico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– alinhamento aos objetivos da gestão.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Estrutura do órgão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– capacidade operacional da UCI.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c) Gerenciamento de riscos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– priorização por matriz de riscos.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0280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9DFF3A35-57B1-914B-09E1-77B511032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1FA940AD-67EB-996C-059C-B2C55FDC97D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638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42580DAE-7B06-D74E-F63A-A32B0569D64E}"/>
              </a:ext>
            </a:extLst>
          </p:cNvPr>
          <p:cNvSpPr txBox="1"/>
          <p:nvPr/>
        </p:nvSpPr>
        <p:spPr>
          <a:xfrm>
            <a:off x="676378" y="1186802"/>
            <a:ext cx="7190071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Controle Interno</a:t>
            </a:r>
            <a:endParaRPr sz="3600" b="1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56;p13">
            <a:extLst>
              <a:ext uri="{FF2B5EF4-FFF2-40B4-BE49-F238E27FC236}">
                <a16:creationId xmlns:a16="http://schemas.microsoft.com/office/drawing/2014/main" id="{89F079A6-590D-3CB5-5C78-BCF60390A8B5}"/>
              </a:ext>
            </a:extLst>
          </p:cNvPr>
          <p:cNvSpPr txBox="1"/>
          <p:nvPr/>
        </p:nvSpPr>
        <p:spPr>
          <a:xfrm>
            <a:off x="2772075" y="2356323"/>
            <a:ext cx="519180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Dia: 22/01/2026  Das 09h às 12h</a:t>
            </a:r>
          </a:p>
        </p:txBody>
      </p:sp>
    </p:spTree>
    <p:extLst>
      <p:ext uri="{BB962C8B-B14F-4D97-AF65-F5344CB8AC3E}">
        <p14:creationId xmlns:p14="http://schemas.microsoft.com/office/powerpoint/2010/main" val="3564269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429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6) Plano Anual de Auditoria Interna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d) Controles existentes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– avaliação da maturidade dos controles.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e) Papel de trabalho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– registros formais da auditoria.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f) Metodologia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– definição de técnicas e procedimentos.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g) Objetivos específicos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– o que cada auditoria pretende alcançar.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h) Programas e políticas do órgão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– foco nas áreas mais sensíveis.</a:t>
            </a:r>
          </a:p>
          <a:p>
            <a:pPr marL="514350" indent="-514350" algn="just">
              <a:buAutoNum type="romanLcParenR"/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Macroprocessos e matriz de riscos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– base para escolha dos objetos de auditoria.</a:t>
            </a:r>
            <a:endParaRPr lang="pt-BR" sz="2400" u="sng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68377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245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6) Plano Anual de Auditoria Interna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j) Prazos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– cronograma de execução.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k) Recursos disponíveis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– equipe, tempo e estrutura.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l) Objetivos propostos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– resultados esperados.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O plano deve ser aprovado pela autoridade máxima e atualizado sempre que necessário 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88166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368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7) Fornecimento de modelos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O manual do TCE orienta a utilização de: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Plano Anual de Auditoria / Plano de Trabalho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Matriz de Riscos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Matriz de Planejamento da Auditoria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Relatórios de Auditoria e de Monitoramento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</a:t>
            </a:r>
          </a:p>
          <a:p>
            <a:pPr lvl="0" algn="just">
              <a:buSzPts val="1000"/>
              <a:tabLst>
                <a:tab pos="457200" algn="l"/>
              </a:tabLst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Relatório Anual de Atividades</a:t>
            </a: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como instrumentos padronizados da atuação da UCI.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400" u="sng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85273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20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Referências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ATRICON / TCE-PR. Diretrizes e Orientações sobre Controle Interno para Jurisdicionados – 2024.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Brasil. Tribunal de Contas da União.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Manual de auditoria operacional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/ Tribunal de Contas da União. 4. ed. Brasília: TCU,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Secretaria-Geral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 Controle Externo 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Segecex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), 2020. </a:t>
            </a:r>
            <a:endParaRPr lang="pt-BR" sz="2000" u="sng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46529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1B209EA1-95D7-9553-0BB9-FBC53C6B3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EFE27B47-89DE-854F-DA32-E50E99D5D9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A28E252E-DAF0-B3E8-91B1-26D7C36D679E}"/>
              </a:ext>
            </a:extLst>
          </p:cNvPr>
          <p:cNvSpPr txBox="1"/>
          <p:nvPr/>
        </p:nvSpPr>
        <p:spPr>
          <a:xfrm>
            <a:off x="873675" y="1828801"/>
            <a:ext cx="5887344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i="0" dirty="0">
              <a:solidFill>
                <a:schemeClr val="bg1"/>
              </a:solidFill>
              <a:effectLst/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 ú v i d a s ?</a:t>
            </a:r>
            <a:endParaRPr sz="48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0068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C43042D8-415A-5082-1E50-D9837AB7E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C0E978E1-32F2-758E-4847-33B3BFCCC9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E80BF35D-B563-479F-77E4-F5F5C7606521}"/>
              </a:ext>
            </a:extLst>
          </p:cNvPr>
          <p:cNvSpPr txBox="1"/>
          <p:nvPr/>
        </p:nvSpPr>
        <p:spPr>
          <a:xfrm>
            <a:off x="544944" y="711200"/>
            <a:ext cx="6613237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bg1"/>
                </a:solidFill>
                <a:highlight>
                  <a:srgbClr val="FF6600"/>
                </a:highlight>
              </a:rPr>
              <a:t>Participe da transformação da  Gestão Pública!</a:t>
            </a:r>
            <a:endParaRPr lang="pt-BR" sz="54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Só Venha!</a:t>
            </a:r>
            <a:endParaRPr sz="48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9993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1FD05AE3-E5EC-73D6-597A-DA8133DF6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6436F9FB-42C6-6E41-5395-F3381763A9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1A0CE1A1-027D-A162-CCB3-9EF41002CD47}"/>
              </a:ext>
            </a:extLst>
          </p:cNvPr>
          <p:cNvSpPr txBox="1"/>
          <p:nvPr/>
        </p:nvSpPr>
        <p:spPr>
          <a:xfrm>
            <a:off x="822036" y="508001"/>
            <a:ext cx="6142182" cy="403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de formação: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em Gestão Pública e Inovação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Contabilidade Gerencial e Empresarial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Administração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Ciências Contábeis</a:t>
            </a:r>
          </a:p>
          <a:p>
            <a:pPr marL="360363" lvl="1" indent="-179388">
              <a:buNone/>
              <a:defRPr/>
            </a:pPr>
            <a:endParaRPr lang="pt-BR" alt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lvl="1" indent="-180975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Atuação: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na </a:t>
            </a:r>
            <a:r>
              <a:rPr lang="pt-BR" altLang="pt-BR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Unyflex</a:t>
            </a: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desde 2020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Universitário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Palestrante / Instrutor Técnico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 de Gestão Municipal</a:t>
            </a:r>
          </a:p>
          <a:p>
            <a:pPr lvl="4" algn="r">
              <a:buNone/>
              <a:defRPr/>
            </a:pPr>
            <a:endParaRPr lang="pt-BR" altLang="pt-BR" sz="16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r">
              <a:buNone/>
              <a:defRPr/>
            </a:pPr>
            <a:endParaRPr lang="pt-BR" altLang="pt-BR" sz="16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r">
              <a:buNone/>
              <a:defRPr/>
            </a:pPr>
            <a:r>
              <a:rPr lang="pt-BR" altLang="pt-BR" sz="20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Nilson Francisco Tognato</a:t>
            </a:r>
            <a:endParaRPr sz="20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5380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356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pt-BR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1</a:t>
            </a:r>
          </a:p>
          <a:p>
            <a:r>
              <a:rPr lang="pt-BR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acordo com a Constituição Federal e a legislação vigente, qual é a principal finalidade do Sistema de Controle Interno Municipal?</a:t>
            </a:r>
            <a:br>
              <a:rPr lang="pt-BR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Elaborar o orçamento anual</a:t>
            </a:r>
            <a:br>
              <a:rPr lang="pt-BR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Fiscalizar aspectos contábil, financeiro, orçamentário, </a:t>
            </a:r>
          </a:p>
          <a:p>
            <a:r>
              <a:rPr lang="pt-BR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pt-BR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operacional e patrimonial</a:t>
            </a:r>
            <a:br>
              <a:rPr lang="pt-BR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Aprovar projetos de lei</a:t>
            </a:r>
            <a:br>
              <a:rPr lang="pt-BR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Executar políticas públicas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4651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364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pt-BR" sz="2400" b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2</a:t>
            </a:r>
          </a:p>
          <a:p>
            <a:r>
              <a:rPr lang="pt-BR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Lei nº 14.133/2021, as contratações públicas devem observar práticas contínuas de:</a:t>
            </a:r>
            <a:br>
              <a:rPr lang="pt-BR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Planejamento estratégico e marketing institucional</a:t>
            </a:r>
            <a:br>
              <a:rPr lang="pt-BR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Gestão de riscos e controle preventivo</a:t>
            </a:r>
            <a:br>
              <a:rPr lang="pt-BR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Controle social apenas externo</a:t>
            </a:r>
            <a:br>
              <a:rPr lang="pt-BR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Auditoria exclusivamente corretiva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pt-BR" sz="2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41349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877910" cy="464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000"/>
              </a:spcAft>
            </a:pPr>
            <a:r>
              <a:rPr lang="pt-BR" sz="2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O sistema de Controle Interno Municipal</a:t>
            </a:r>
          </a:p>
          <a:p>
            <a:pPr>
              <a:spcAft>
                <a:spcPts val="1000"/>
              </a:spcAft>
            </a:pPr>
            <a:r>
              <a:rPr lang="pt-BR" sz="2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O Controlador Interno</a:t>
            </a:r>
          </a:p>
          <a:p>
            <a:pPr>
              <a:spcAft>
                <a:spcPts val="1000"/>
              </a:spcAft>
            </a:pPr>
            <a:r>
              <a:rPr lang="pt-BR" sz="2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 Fundamentação </a:t>
            </a:r>
            <a:r>
              <a:rPr lang="pt-BR" sz="20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legal de atuação no </a:t>
            </a:r>
            <a:r>
              <a:rPr lang="pt-BR" sz="21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C.I. das Compras </a:t>
            </a:r>
            <a:r>
              <a:rPr lang="pt-BR" sz="2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Licitações</a:t>
            </a:r>
          </a:p>
          <a:p>
            <a:pPr>
              <a:spcAft>
                <a:spcPts val="1000"/>
              </a:spcAft>
            </a:pPr>
            <a:r>
              <a:rPr lang="pt-BR" sz="2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 </a:t>
            </a:r>
            <a:r>
              <a:rPr lang="pt-BR" sz="23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Normatizações </a:t>
            </a:r>
            <a:r>
              <a:rPr lang="pt-BR" sz="21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 Controladoria - Decretos e Instruções </a:t>
            </a:r>
            <a:r>
              <a:rPr lang="pt-BR" sz="23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Normativas</a:t>
            </a:r>
          </a:p>
          <a:p>
            <a:pPr>
              <a:spcAft>
                <a:spcPts val="2000"/>
              </a:spcAft>
            </a:pPr>
            <a:r>
              <a:rPr lang="pt-BR" sz="2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 Plano de Trabalho (Ação):</a:t>
            </a:r>
            <a:br>
              <a:rPr lang="pt-BR" sz="2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Ferramenta de gestão</a:t>
            </a:r>
            <a:b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Planejamento</a:t>
            </a:r>
            <a:b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Ação</a:t>
            </a:r>
            <a:b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Auditoria</a:t>
            </a:r>
            <a:b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Normatização</a:t>
            </a:r>
            <a:endParaRPr lang="pt-BR" sz="24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2523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4436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 Plano Anual de Auditoria Interna:</a:t>
            </a:r>
            <a:br>
              <a:rPr lang="pt-BR" sz="2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Planejamento estratégico</a:t>
            </a:r>
            <a:br>
              <a:rPr lang="pt-BR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Estrutura do órgão</a:t>
            </a:r>
            <a:br>
              <a:rPr lang="pt-BR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Gerenciamento de riscos</a:t>
            </a:r>
            <a:br>
              <a:rPr lang="pt-BR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Controles existentes</a:t>
            </a:r>
            <a:br>
              <a:rPr lang="pt-BR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Papel de trabalho</a:t>
            </a:r>
            <a:br>
              <a:rPr lang="pt-BR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f) Metodologia</a:t>
            </a:r>
            <a:br>
              <a:rPr lang="pt-BR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g) Objetivos específicos</a:t>
            </a:r>
            <a:br>
              <a:rPr lang="pt-BR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h) Programas e políticas do órgão</a:t>
            </a:r>
            <a:endParaRPr lang="pt-BR" sz="24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4491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1677C9-1C6C-2FEA-5FA5-340B3287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567C957-D732-8CEF-8769-E6A24C2515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22AF88F-6A15-07F6-04DF-D05D857E93D5}"/>
              </a:ext>
            </a:extLst>
          </p:cNvPr>
          <p:cNvSpPr txBox="1"/>
          <p:nvPr/>
        </p:nvSpPr>
        <p:spPr>
          <a:xfrm>
            <a:off x="86628" y="88826"/>
            <a:ext cx="8614609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 Plano Anual de Auditoria Interna:</a:t>
            </a:r>
            <a:br>
              <a:rPr lang="pt-BR" sz="2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i) Macroprocessos e matriz de riscos</a:t>
            </a:r>
            <a:endParaRPr lang="pt-BR" sz="24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j) Prazos </a:t>
            </a:r>
            <a:b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k) Recursos disponíveis</a:t>
            </a:r>
            <a:b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l) Objetivos propostos</a:t>
            </a:r>
          </a:p>
          <a:p>
            <a:pPr>
              <a:lnSpc>
                <a:spcPct val="150000"/>
              </a:lnSpc>
            </a:pPr>
            <a:r>
              <a:rPr lang="pt-BR" sz="2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 Fornecimento de modelos</a:t>
            </a:r>
            <a:endParaRPr lang="pt-BR" sz="2400" u="sng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6BFF78E-AA67-775A-7A43-EB2AF8A2F552}"/>
              </a:ext>
            </a:extLst>
          </p:cNvPr>
          <p:cNvSpPr txBox="1"/>
          <p:nvPr/>
        </p:nvSpPr>
        <p:spPr>
          <a:xfrm>
            <a:off x="1951995" y="4375964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Confeccionando o Plano Anual de Controle Interno</a:t>
            </a:r>
            <a:endParaRPr sz="2800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3766317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2136</Words>
  <Application>Microsoft Office PowerPoint</Application>
  <PresentationFormat>Apresentação na tela (16:9)</PresentationFormat>
  <Paragraphs>197</Paragraphs>
  <Slides>35</Slides>
  <Notes>35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Calibri</vt:lpstr>
      <vt:lpstr>Montserrat</vt:lpstr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Nilson</cp:lastModifiedBy>
  <cp:revision>944</cp:revision>
  <dcterms:modified xsi:type="dcterms:W3CDTF">2026-01-17T22:27:35Z</dcterms:modified>
</cp:coreProperties>
</file>